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66"/>
  </p:notesMasterIdLst>
  <p:sldIdLst>
    <p:sldId id="256" r:id="rId2"/>
    <p:sldId id="349" r:id="rId3"/>
    <p:sldId id="257" r:id="rId4"/>
    <p:sldId id="259" r:id="rId5"/>
    <p:sldId id="260" r:id="rId6"/>
    <p:sldId id="261" r:id="rId7"/>
    <p:sldId id="262" r:id="rId8"/>
    <p:sldId id="263" r:id="rId9"/>
    <p:sldId id="264" r:id="rId10"/>
    <p:sldId id="265" r:id="rId11"/>
    <p:sldId id="268" r:id="rId12"/>
    <p:sldId id="297" r:id="rId13"/>
    <p:sldId id="298" r:id="rId14"/>
    <p:sldId id="299" r:id="rId15"/>
    <p:sldId id="300" r:id="rId16"/>
    <p:sldId id="301" r:id="rId17"/>
    <p:sldId id="302" r:id="rId18"/>
    <p:sldId id="303"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37" r:id="rId42"/>
    <p:sldId id="338" r:id="rId43"/>
    <p:sldId id="339" r:id="rId44"/>
    <p:sldId id="340" r:id="rId45"/>
    <p:sldId id="341" r:id="rId46"/>
    <p:sldId id="342" r:id="rId47"/>
    <p:sldId id="343" r:id="rId48"/>
    <p:sldId id="344" r:id="rId49"/>
    <p:sldId id="352" r:id="rId50"/>
    <p:sldId id="353" r:id="rId51"/>
    <p:sldId id="354" r:id="rId52"/>
    <p:sldId id="355" r:id="rId53"/>
    <p:sldId id="345" r:id="rId54"/>
    <p:sldId id="346" r:id="rId55"/>
    <p:sldId id="347" r:id="rId56"/>
    <p:sldId id="348" r:id="rId57"/>
    <p:sldId id="328" r:id="rId58"/>
    <p:sldId id="329" r:id="rId59"/>
    <p:sldId id="334" r:id="rId60"/>
    <p:sldId id="331" r:id="rId61"/>
    <p:sldId id="335" r:id="rId62"/>
    <p:sldId id="333" r:id="rId63"/>
    <p:sldId id="356" r:id="rId64"/>
    <p:sldId id="351" r:id="rId65"/>
  </p:sldIdLst>
  <p:sldSz cx="7559675" cy="5327650"/>
  <p:notesSz cx="6858000" cy="9144000"/>
  <p:embeddedFontLs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Marvel" pitchFamily="2" charset="0"/>
      <p:regular r:id="rId73"/>
    </p:embeddedFont>
    <p:embeddedFont>
      <p:font typeface="Ubuntu" panose="020B0504030602030204" pitchFamily="34" charset="0"/>
      <p:regular r:id="rId74"/>
      <p:bold r:id="rId75"/>
      <p:italic r:id="rId76"/>
      <p:boldItalic r:id="rId77"/>
    </p:embeddedFont>
    <p:embeddedFont>
      <p:font typeface="Ubuntu Light" panose="020B0304030602030204" pitchFamily="34" charset="0"/>
      <p:regular r:id="rId78"/>
      <p:italic r:id="rId7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21"/>
    <p:restoredTop sz="96327"/>
  </p:normalViewPr>
  <p:slideViewPr>
    <p:cSldViewPr snapToGrid="0" snapToObjects="1">
      <p:cViewPr varScale="1">
        <p:scale>
          <a:sx n="160" d="100"/>
          <a:sy n="160" d="100"/>
        </p:scale>
        <p:origin x="12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09/07/2020</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21</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63</a:t>
            </a:fld>
            <a:endParaRPr lang="en-NL"/>
          </a:p>
        </p:txBody>
      </p:sp>
    </p:spTree>
    <p:extLst>
      <p:ext uri="{BB962C8B-B14F-4D97-AF65-F5344CB8AC3E}">
        <p14:creationId xmlns:p14="http://schemas.microsoft.com/office/powerpoint/2010/main" val="85504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09/07/2020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09/07/2020</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09/07/2020</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09/07/2020</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09/07/2020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09/07/2020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09/07/2020</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3620"/>
            <a:ext cx="4128627" cy="1631217"/>
            <a:chOff x="2149311" y="3497513"/>
            <a:chExt cx="3321303" cy="1192815"/>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1192815"/>
            </a:xfrm>
            <a:prstGeom prst="rect">
              <a:avLst/>
            </a:prstGeom>
            <a:noFill/>
          </p:spPr>
          <p:txBody>
            <a:bodyPr wrap="square" rtlCol="0">
              <a:spAutoFit/>
            </a:bodyPr>
            <a:lstStyle/>
            <a:p>
              <a:r>
                <a:rPr lang="en-NL" sz="1000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30091" y="1809759"/>
            <a:ext cx="3872904" cy="1631216"/>
            <a:chOff x="2149311" y="3564510"/>
            <a:chExt cx="2549329"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770905"/>
            </a:xfrm>
            <a:prstGeom prst="rect">
              <a:avLst/>
            </a:prstGeom>
            <a:noFill/>
          </p:spPr>
          <p:txBody>
            <a:bodyPr wrap="square" rtlCol="0">
              <a:spAutoFit/>
            </a:bodyPr>
            <a:lstStyle/>
            <a:p>
              <a:r>
                <a:rPr lang="en-NL" sz="10000">
                  <a:solidFill>
                    <a:schemeClr val="bg1"/>
                  </a:solidFill>
                  <a:latin typeface="Marvel" pitchFamily="2" charset="0"/>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Customer </a:t>
              </a:r>
            </a:p>
            <a:p>
              <a:pPr algn="ctr"/>
              <a:r>
                <a:rPr lang="en-NL" sz="5000" b="1" dirty="0">
                  <a:solidFill>
                    <a:schemeClr val="bg1"/>
                  </a:solidFill>
                  <a:latin typeface="Ubuntu" panose="020B0504030602030204" pitchFamily="34" charset="0"/>
                </a:rPr>
                <a:t>Satisfaction</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02712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21BC4CF-B685-B043-85A0-DF0E184F9DBF}"/>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0523888E-9B06-8046-A2BE-6123694EE11E}"/>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F35F3B9E-B896-7547-8FF3-C77E69DFE116}"/>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Feature </a:t>
              </a:r>
            </a:p>
            <a:p>
              <a:pPr algn="ctr"/>
              <a:r>
                <a:rPr lang="en-NL" sz="5000" b="1" dirty="0">
                  <a:solidFill>
                    <a:schemeClr val="bg1"/>
                  </a:solidFill>
                  <a:latin typeface="Ubuntu" panose="020B0504030602030204" pitchFamily="34" charset="0"/>
                </a:rPr>
                <a:t>Usage Index</a:t>
              </a:r>
            </a:p>
          </p:txBody>
        </p:sp>
        <p:sp>
          <p:nvSpPr>
            <p:cNvPr id="20" name="Diamond 19">
              <a:extLst>
                <a:ext uri="{FF2B5EF4-FFF2-40B4-BE49-F238E27FC236}">
                  <a16:creationId xmlns:a16="http://schemas.microsoft.com/office/drawing/2014/main" id="{29B8A6F0-B0C1-B44D-8BDC-B0141804ACD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Diamond 20">
              <a:extLst>
                <a:ext uri="{FF2B5EF4-FFF2-40B4-BE49-F238E27FC236}">
                  <a16:creationId xmlns:a16="http://schemas.microsoft.com/office/drawing/2014/main" id="{E3E67A30-883E-9442-9A67-BA9E2F50D834}"/>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9994304-6B00-2042-95C8-4ADD13CF470B}"/>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41051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C66D111-90B8-9B4E-938B-E7D9939AEC9E}"/>
              </a:ext>
            </a:extLst>
          </p:cNvPr>
          <p:cNvGrpSpPr/>
          <p:nvPr/>
        </p:nvGrpSpPr>
        <p:grpSpPr>
          <a:xfrm>
            <a:off x="883471" y="1832350"/>
            <a:ext cx="5792732" cy="1662950"/>
            <a:chOff x="821477" y="1802051"/>
            <a:chExt cx="5792732" cy="1662950"/>
          </a:xfrm>
        </p:grpSpPr>
        <p:sp>
          <p:nvSpPr>
            <p:cNvPr id="4" name="TextBox 3">
              <a:extLst>
                <a:ext uri="{FF2B5EF4-FFF2-40B4-BE49-F238E27FC236}">
                  <a16:creationId xmlns:a16="http://schemas.microsoft.com/office/drawing/2014/main" id="{04A1D98C-6844-1047-AE20-4C0289E1FAD6}"/>
                </a:ext>
              </a:extLst>
            </p:cNvPr>
            <p:cNvSpPr txBox="1"/>
            <p:nvPr/>
          </p:nvSpPr>
          <p:spPr>
            <a:xfrm>
              <a:off x="821477" y="1802051"/>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Defect Trends</a:t>
              </a:r>
            </a:p>
          </p:txBody>
        </p:sp>
        <p:sp>
          <p:nvSpPr>
            <p:cNvPr id="14" name="Diamond 13">
              <a:extLst>
                <a:ext uri="{FF2B5EF4-FFF2-40B4-BE49-F238E27FC236}">
                  <a16:creationId xmlns:a16="http://schemas.microsoft.com/office/drawing/2014/main" id="{5F898ECD-9A48-6344-B2A0-4E6E20AD0A1F}"/>
                </a:ext>
              </a:extLst>
            </p:cNvPr>
            <p:cNvSpPr/>
            <p:nvPr/>
          </p:nvSpPr>
          <p:spPr>
            <a:xfrm>
              <a:off x="2792914" y="291481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D5DC2B01-F4DD-5542-A4AA-D948DBD925D5}"/>
                </a:ext>
              </a:extLst>
            </p:cNvPr>
            <p:cNvSpPr/>
            <p:nvPr/>
          </p:nvSpPr>
          <p:spPr>
            <a:xfrm>
              <a:off x="3442748"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Diamond 15">
              <a:extLst>
                <a:ext uri="{FF2B5EF4-FFF2-40B4-BE49-F238E27FC236}">
                  <a16:creationId xmlns:a16="http://schemas.microsoft.com/office/drawing/2014/main" id="{7F0C826D-9CAF-BE47-9C21-B43F1B78958E}"/>
                </a:ext>
              </a:extLst>
            </p:cNvPr>
            <p:cNvSpPr/>
            <p:nvPr/>
          </p:nvSpPr>
          <p:spPr>
            <a:xfrm>
              <a:off x="4092582"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22749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Product </a:t>
              </a:r>
            </a:p>
            <a:p>
              <a:pPr algn="ctr"/>
              <a:r>
                <a:rPr lang="en-NL" sz="5000" b="1" dirty="0">
                  <a:solidFill>
                    <a:schemeClr val="bg1"/>
                  </a:solidFill>
                  <a:latin typeface="Ubuntu" panose="020B0504030602030204" pitchFamily="34" charset="0"/>
                </a:rPr>
                <a:t>Cost Ratio</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0177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6BC9FE46-1C12-1744-869F-2A1954FBBEB9}"/>
              </a:ext>
            </a:extLst>
          </p:cNvPr>
          <p:cNvGrpSpPr/>
          <p:nvPr/>
        </p:nvGrpSpPr>
        <p:grpSpPr>
          <a:xfrm>
            <a:off x="844726" y="1454260"/>
            <a:ext cx="5870221" cy="2419129"/>
            <a:chOff x="805982" y="1360938"/>
            <a:chExt cx="587022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61774"/>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883471" y="140710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Installed </a:t>
              </a:r>
            </a:p>
            <a:p>
              <a:pPr algn="ctr"/>
              <a:r>
                <a:rPr lang="en-NL" sz="5000" b="1" dirty="0">
                  <a:solidFill>
                    <a:schemeClr val="bg1"/>
                  </a:solidFill>
                  <a:latin typeface="Ubuntu" panose="020B0504030602030204" pitchFamily="34" charset="0"/>
                </a:rPr>
                <a:t>Version Index</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32487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24090"/>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366749"/>
            <a:ext cx="3305328" cy="2169825"/>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729912"/>
            <a:ext cx="3572360"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3612" y="1837558"/>
            <a:ext cx="3305328"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28600" indent="-228600">
              <a:buFont typeface="+mj-lt"/>
              <a:buAutoNum type="arabicPeriod"/>
            </a:pPr>
            <a:r>
              <a:rPr lang="en-GB" sz="900" dirty="0">
                <a:solidFill>
                  <a:schemeClr val="bg1"/>
                </a:solidFill>
                <a:latin typeface="Ubuntu Light" panose="020B0304030602030204" pitchFamily="34" charset="0"/>
              </a:rPr>
              <a:t>Form two groups and hand one group the green Key Value Measures cards (KVMs) and the other group the remaining purple KVMs.</a:t>
            </a:r>
          </a:p>
          <a:p>
            <a:pPr marL="228600" indent="-228600">
              <a:buFont typeface="+mj-lt"/>
              <a:buAutoNum type="arabicPeriod"/>
            </a:pPr>
            <a:r>
              <a:rPr lang="en-GB" sz="900" dirty="0">
                <a:solidFill>
                  <a:schemeClr val="bg1"/>
                </a:solidFill>
                <a:latin typeface="Ubuntu Light" panose="020B0304030602030204" pitchFamily="34" charset="0"/>
              </a:rPr>
              <a:t>Step 1: Invite the group(s) to discuss and put the KVMs under the correct KVA.</a:t>
            </a:r>
          </a:p>
          <a:p>
            <a:pPr marL="228600" indent="-228600">
              <a:buFont typeface="+mj-lt"/>
              <a:buAutoNum type="arabicPeriod"/>
            </a:pPr>
            <a:r>
              <a:rPr lang="en-GB" sz="900"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28600" indent="-228600">
              <a:buFont typeface="+mj-lt"/>
              <a:buAutoNum type="arabicPeriod"/>
            </a:pPr>
            <a:r>
              <a:rPr lang="en-GB" sz="900"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28600" indent="-228600">
              <a:buFont typeface="+mj-lt"/>
              <a:buAutoNum type="arabicPeriod"/>
            </a:pPr>
            <a:r>
              <a:rPr lang="en-GB" sz="900"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00"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895330"/>
            <a:ext cx="2771468" cy="738664"/>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a:t>
            </a:r>
            <a:r>
              <a:rPr lang="en-GB" sz="700">
                <a:solidFill>
                  <a:schemeClr val="bg1"/>
                </a:solidFill>
                <a:latin typeface="Ubuntu Light" panose="020B0304030602030204" pitchFamily="34" charset="0"/>
              </a:rPr>
              <a:t>Outcome game (v1.0.2) </a:t>
            </a:r>
            <a:r>
              <a:rPr lang="en-GB" sz="700" dirty="0">
                <a:solidFill>
                  <a:schemeClr val="bg1"/>
                </a:solidFill>
                <a:latin typeface="Ubuntu Light" panose="020B0304030602030204" pitchFamily="34" charset="0"/>
              </a:rPr>
              <a:t>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2456" y="161565"/>
            <a:ext cx="3909016" cy="665950"/>
            <a:chOff x="-77476" y="76326"/>
            <a:chExt cx="3909016" cy="66595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64926"/>
            </a:xfrm>
            <a:prstGeom prst="rect">
              <a:avLst/>
            </a:prstGeom>
            <a:noFill/>
          </p:spPr>
          <p:txBody>
            <a:bodyPr wrap="square" rtlCol="0">
              <a:spAutoFit/>
            </a:bodyPr>
            <a:lstStyle/>
            <a:p>
              <a:pPr algn="ctr"/>
              <a:r>
                <a:rPr lang="en-NL" sz="3700"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64926"/>
            </a:xfrm>
            <a:prstGeom prst="rect">
              <a:avLst/>
            </a:prstGeom>
            <a:noFill/>
          </p:spPr>
          <p:txBody>
            <a:bodyPr wrap="square" rtlCol="0">
              <a:spAutoFit/>
            </a:bodyPr>
            <a:lstStyle/>
            <a:p>
              <a:pPr algn="ctr"/>
              <a:r>
                <a:rPr lang="en-NL" sz="3700"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Build &amp; Integration Frequency</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4181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Production Incident Trends</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73922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Release </a:t>
              </a:r>
            </a:p>
            <a:p>
              <a:pPr algn="ctr"/>
              <a:r>
                <a:rPr lang="en-NL" sz="5000" b="1" dirty="0">
                  <a:solidFill>
                    <a:schemeClr val="bg1"/>
                  </a:solidFill>
                  <a:latin typeface="Ubuntu" panose="020B0504030602030204" pitchFamily="34" charset="0"/>
                </a:rPr>
                <a:t>Stabilization </a:t>
              </a:r>
            </a:p>
            <a:p>
              <a:pPr algn="ctr"/>
              <a:r>
                <a:rPr lang="en-NL" sz="5000" b="1" dirty="0">
                  <a:solidFill>
                    <a:schemeClr val="bg1"/>
                  </a:solidFill>
                  <a:latin typeface="Ubuntu" panose="020B0504030602030204" pitchFamily="34" charset="0"/>
                </a:rPr>
                <a:t>Period</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75620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469755"/>
            <a:ext cx="5792732" cy="2388140"/>
            <a:chOff x="774982" y="1255092"/>
            <a:chExt cx="5792732"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125509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Market</a:t>
              </a:r>
            </a:p>
            <a:p>
              <a:pPr algn="ctr"/>
              <a:r>
                <a:rPr lang="en-NL" sz="5000" b="1" dirty="0">
                  <a:solidFill>
                    <a:schemeClr val="bg1"/>
                  </a:solidFill>
                  <a:latin typeface="Ubuntu" panose="020B0504030602030204" pitchFamily="34" charset="0"/>
                </a:rPr>
                <a:t>Share</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73939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835527"/>
            <a:ext cx="5792732" cy="1656596"/>
            <a:chOff x="883470" y="2110622"/>
            <a:chExt cx="5792732" cy="165659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110622"/>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Cycle Time</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92134" y="1887167"/>
            <a:ext cx="5451371" cy="1477328"/>
          </a:xfrm>
          <a:prstGeom prst="rect">
            <a:avLst/>
          </a:prstGeom>
          <a:noFill/>
        </p:spPr>
        <p:txBody>
          <a:bodyPr wrap="square" rtlCol="0">
            <a:spAutoFit/>
          </a:bodyPr>
          <a:lstStyle/>
          <a:p>
            <a:pPr algn="ctr"/>
            <a:r>
              <a:rPr lang="en-NL" sz="9000"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2076797" y="3029919"/>
            <a:ext cx="3482043"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Reveals the value that the product delivers to customers, today</a:t>
            </a:r>
            <a:endParaRPr lang="en-NL" sz="1000"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5614"/>
            <a:ext cx="5792732" cy="1636421"/>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Time-to-Learn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11DE3CD-0A56-EA49-BAD4-E1141CFE920B}"/>
              </a:ext>
            </a:extLst>
          </p:cNvPr>
          <p:cNvGrpSpPr/>
          <p:nvPr/>
        </p:nvGrpSpPr>
        <p:grpSpPr>
          <a:xfrm>
            <a:off x="883470" y="1570727"/>
            <a:ext cx="5792732" cy="2186196"/>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Employee Satisfaction</a:t>
              </a: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44657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ED8108-FDA4-3E46-8468-F32F3028F6A8}"/>
              </a:ext>
            </a:extLst>
          </p:cNvPr>
          <p:cNvGrpSpPr/>
          <p:nvPr/>
        </p:nvGrpSpPr>
        <p:grpSpPr>
          <a:xfrm>
            <a:off x="883471" y="1558795"/>
            <a:ext cx="5792732" cy="2210059"/>
            <a:chOff x="782731" y="1446612"/>
            <a:chExt cx="5792732" cy="221005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661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Customer </a:t>
              </a:r>
            </a:p>
            <a:p>
              <a:pPr algn="ctr"/>
              <a:r>
                <a:rPr lang="en-NL" sz="5000" b="1" dirty="0">
                  <a:solidFill>
                    <a:schemeClr val="bg1"/>
                  </a:solidFill>
                  <a:latin typeface="Ubuntu" panose="020B0504030602030204" pitchFamily="34" charset="0"/>
                </a:rPr>
                <a:t>Usage Index</a:t>
              </a: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50385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5397E4D-2ECB-654A-BB42-052B09C60867}"/>
              </a:ext>
            </a:extLst>
          </p:cNvPr>
          <p:cNvGrpSpPr/>
          <p:nvPr/>
        </p:nvGrpSpPr>
        <p:grpSpPr>
          <a:xfrm>
            <a:off x="883471" y="1546873"/>
            <a:ext cx="5792732" cy="2233904"/>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Revenue </a:t>
              </a:r>
            </a:p>
            <a:p>
              <a:pPr algn="ctr"/>
              <a:r>
                <a:rPr lang="en-NL" sz="5000" b="1" dirty="0">
                  <a:solidFill>
                    <a:schemeClr val="bg1"/>
                  </a:solidFill>
                  <a:latin typeface="Ubuntu" panose="020B0504030602030204" pitchFamily="34" charset="0"/>
                </a:rPr>
                <a:t>per Employee</a:t>
              </a: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07518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88C2D97-B31F-A443-8C09-D7B033974E51}"/>
              </a:ext>
            </a:extLst>
          </p:cNvPr>
          <p:cNvGrpSpPr/>
          <p:nvPr/>
        </p:nvGrpSpPr>
        <p:grpSpPr>
          <a:xfrm>
            <a:off x="883471" y="1555830"/>
            <a:ext cx="5792732" cy="2215989"/>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Release </a:t>
              </a:r>
            </a:p>
            <a:p>
              <a:pPr algn="ctr"/>
              <a:r>
                <a:rPr lang="en-NL" sz="5000" b="1" dirty="0">
                  <a:solidFill>
                    <a:schemeClr val="bg1"/>
                  </a:solidFill>
                  <a:latin typeface="Ubuntu" panose="020B0504030602030204" pitchFamily="34" charset="0"/>
                </a:rPr>
                <a:t>Frequency</a:t>
              </a: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76946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5BF3484-2EDD-8243-A82D-802F04ED2EA4}"/>
              </a:ext>
            </a:extLst>
          </p:cNvPr>
          <p:cNvGrpSpPr/>
          <p:nvPr/>
        </p:nvGrpSpPr>
        <p:grpSpPr>
          <a:xfrm>
            <a:off x="883471" y="1578674"/>
            <a:ext cx="5792732" cy="2170302"/>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Mean Time </a:t>
              </a:r>
            </a:p>
            <a:p>
              <a:pPr algn="ctr"/>
              <a:r>
                <a:rPr lang="en-NL" sz="5000" b="1" dirty="0">
                  <a:solidFill>
                    <a:schemeClr val="bg1"/>
                  </a:solidFill>
                  <a:latin typeface="Ubuntu" panose="020B0504030602030204" pitchFamily="34" charset="0"/>
                </a:rPr>
                <a:t>to Repair</a:t>
              </a: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9213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16E0CBF-53CB-5E4B-8BAE-86214A958466}"/>
              </a:ext>
            </a:extLst>
          </p:cNvPr>
          <p:cNvGrpSpPr/>
          <p:nvPr/>
        </p:nvGrpSpPr>
        <p:grpSpPr>
          <a:xfrm>
            <a:off x="833101" y="1759598"/>
            <a:ext cx="5893472" cy="1808454"/>
            <a:chOff x="782731" y="1625580"/>
            <a:chExt cx="5893472" cy="18084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25580"/>
              <a:ext cx="5792732" cy="861774"/>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5B7058D0-484F-7041-95AB-7E591285CA65}"/>
                </a:ext>
              </a:extLst>
            </p:cNvPr>
            <p:cNvSpPr txBox="1"/>
            <p:nvPr/>
          </p:nvSpPr>
          <p:spPr>
            <a:xfrm>
              <a:off x="782731" y="1978523"/>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Lead Time</a:t>
              </a: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52946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0EEFF9-5BFF-0C4A-9481-A20BE579B4CB}"/>
              </a:ext>
            </a:extLst>
          </p:cNvPr>
          <p:cNvGrpSpPr/>
          <p:nvPr/>
        </p:nvGrpSpPr>
        <p:grpSpPr>
          <a:xfrm>
            <a:off x="883471" y="1610483"/>
            <a:ext cx="5792732" cy="2106683"/>
            <a:chOff x="782731" y="1549988"/>
            <a:chExt cx="5792732" cy="2106683"/>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1549988"/>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Innovation</a:t>
              </a:r>
            </a:p>
            <a:p>
              <a:pPr algn="ctr"/>
              <a:r>
                <a:rPr lang="en-NL" sz="5000" b="1" dirty="0">
                  <a:solidFill>
                    <a:schemeClr val="bg1"/>
                  </a:solidFill>
                  <a:latin typeface="Ubuntu" panose="020B0504030602030204" pitchFamily="34" charset="0"/>
                </a:rPr>
                <a:t>Rate</a:t>
              </a: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4246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C70A03F-F298-AC40-99A9-F045809B2B77}"/>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47842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On-Product</a:t>
              </a:r>
            </a:p>
            <a:p>
              <a:pPr algn="ctr"/>
              <a:r>
                <a:rPr lang="en-NL" sz="5000" b="1" dirty="0">
                  <a:solidFill>
                    <a:schemeClr val="bg1"/>
                  </a:solidFill>
                  <a:latin typeface="Ubuntu" panose="020B0504030602030204" pitchFamily="34" charset="0"/>
                </a:rPr>
                <a:t>Index</a:t>
              </a: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61796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Technical</a:t>
              </a:r>
            </a:p>
            <a:p>
              <a:pPr algn="ctr"/>
              <a:r>
                <a:rPr lang="en-NL" sz="5000" b="1" dirty="0">
                  <a:solidFill>
                    <a:schemeClr val="bg1"/>
                  </a:solidFill>
                  <a:latin typeface="Ubuntu" panose="020B0504030602030204" pitchFamily="34" charset="0"/>
                </a:rPr>
                <a:t>Debt</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39621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1054151" y="1964111"/>
            <a:ext cx="5451371" cy="1323439"/>
          </a:xfrm>
          <a:prstGeom prst="rect">
            <a:avLst/>
          </a:prstGeom>
          <a:noFill/>
        </p:spPr>
        <p:txBody>
          <a:bodyPr wrap="square" rtlCol="0">
            <a:spAutoFit/>
          </a:bodyPr>
          <a:lstStyle/>
          <a:p>
            <a:pPr algn="ctr"/>
            <a:r>
              <a:rPr lang="en-NL" sz="8000" dirty="0">
                <a:latin typeface="Marvel" pitchFamily="2" charset="0"/>
              </a:rPr>
              <a:t>TIME TO MARKET</a:t>
            </a:r>
          </a:p>
        </p:txBody>
      </p:sp>
      <p:sp>
        <p:nvSpPr>
          <p:cNvPr id="10" name="TextBox 9">
            <a:extLst>
              <a:ext uri="{FF2B5EF4-FFF2-40B4-BE49-F238E27FC236}">
                <a16:creationId xmlns:a16="http://schemas.microsoft.com/office/drawing/2014/main" id="{3762688F-2496-B440-A225-A32781C801C0}"/>
              </a:ext>
            </a:extLst>
          </p:cNvPr>
          <p:cNvSpPr txBox="1"/>
          <p:nvPr/>
        </p:nvSpPr>
        <p:spPr>
          <a:xfrm>
            <a:off x="1358653" y="2983424"/>
            <a:ext cx="4918334"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organization’s ability to quickly deliver new capabilities, services, or products</a:t>
            </a:r>
            <a:endParaRPr lang="en-NL" sz="1000" dirty="0">
              <a:solidFill>
                <a:schemeClr val="bg1">
                  <a:lumMod val="50000"/>
                </a:schemeClr>
              </a:solidFill>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825139"/>
            <a:ext cx="5792732" cy="3677371"/>
            <a:chOff x="883471" y="673017"/>
            <a:chExt cx="5792732" cy="3677371"/>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673017"/>
              <a:ext cx="5792732" cy="3170099"/>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Active Code Branches / Time Spent Merging Branched Code</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59958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F62747-AE27-1345-A9B2-8EF946A58C98}"/>
              </a:ext>
            </a:extLst>
          </p:cNvPr>
          <p:cNvGrpSpPr/>
          <p:nvPr/>
        </p:nvGrpSpPr>
        <p:grpSpPr>
          <a:xfrm>
            <a:off x="883471" y="1181777"/>
            <a:ext cx="5792732" cy="2964095"/>
            <a:chOff x="782934" y="1099171"/>
            <a:chExt cx="5792732" cy="2964095"/>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099171"/>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Time Spent </a:t>
              </a:r>
            </a:p>
            <a:p>
              <a:pPr algn="ctr"/>
              <a:r>
                <a:rPr lang="en-NL" sz="5000" b="1" dirty="0">
                  <a:solidFill>
                    <a:schemeClr val="bg1"/>
                  </a:solidFill>
                  <a:latin typeface="Ubuntu" panose="020B0504030602030204" pitchFamily="34" charset="0"/>
                </a:rPr>
                <a:t>Context-Switching</a:t>
              </a: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47647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3BFEE0C-2D0D-C841-B46A-26120CB54DE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9C9E60C-7C58-D74A-8F1E-F55AF946FBDD}"/>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23DDF276-A1EB-B640-B158-2553E38C1619}"/>
                </a:ext>
              </a:extLst>
            </p:cNvPr>
            <p:cNvSpPr txBox="1"/>
            <p:nvPr/>
          </p:nvSpPr>
          <p:spPr>
            <a:xfrm>
              <a:off x="782731" y="147842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Customer or User Satisfaction Gap</a:t>
              </a:r>
            </a:p>
          </p:txBody>
        </p:sp>
        <p:sp>
          <p:nvSpPr>
            <p:cNvPr id="10" name="Oval 9">
              <a:extLst>
                <a:ext uri="{FF2B5EF4-FFF2-40B4-BE49-F238E27FC236}">
                  <a16:creationId xmlns:a16="http://schemas.microsoft.com/office/drawing/2014/main" id="{47680971-54DC-AD49-A5DC-1784704265CD}"/>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351EDF79-7F90-DB4F-BE6A-5DEC5CB5943E}"/>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3ED3F5F-1A0A-684B-95C0-7BC1EBF1337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0398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1956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463496"/>
            <a:ext cx="6900243" cy="2400657"/>
          </a:xfrm>
          <a:prstGeom prst="rect">
            <a:avLst/>
          </a:prstGeom>
          <a:noFill/>
        </p:spPr>
        <p:txBody>
          <a:bodyPr wrap="square" rtlCol="0">
            <a:spAutoFit/>
          </a:bodyPr>
          <a:lstStyle/>
          <a:p>
            <a:pPr algn="ctr"/>
            <a:r>
              <a:rPr lang="en-NL" sz="5000" b="1" dirty="0">
                <a:latin typeface="Ubuntu" panose="020B0504030602030204" pitchFamily="34" charset="0"/>
              </a:rPr>
              <a:t>Don’t measure Output. Measure Outcomes</a:t>
            </a:r>
          </a:p>
        </p:txBody>
      </p:sp>
    </p:spTree>
    <p:extLst>
      <p:ext uri="{BB962C8B-B14F-4D97-AF65-F5344CB8AC3E}">
        <p14:creationId xmlns:p14="http://schemas.microsoft.com/office/powerpoint/2010/main" val="3384980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463496"/>
            <a:ext cx="6900243" cy="2400657"/>
          </a:xfrm>
          <a:prstGeom prst="rect">
            <a:avLst/>
          </a:prstGeom>
          <a:noFill/>
        </p:spPr>
        <p:txBody>
          <a:bodyPr wrap="square" rtlCol="0">
            <a:spAutoFit/>
          </a:bodyPr>
          <a:lstStyle/>
          <a:p>
            <a:pPr algn="ctr"/>
            <a:r>
              <a:rPr lang="en-NL" sz="5000" b="1">
                <a:latin typeface="Ubuntu" panose="020B0504030602030204" pitchFamily="34" charset="0"/>
              </a:rPr>
              <a:t>It’s not about the Metrics, but about the Conversation</a:t>
            </a:r>
          </a:p>
        </p:txBody>
      </p:sp>
    </p:spTree>
    <p:extLst>
      <p:ext uri="{BB962C8B-B14F-4D97-AF65-F5344CB8AC3E}">
        <p14:creationId xmlns:p14="http://schemas.microsoft.com/office/powerpoint/2010/main" val="3864524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3170099"/>
          </a:xfrm>
          <a:prstGeom prst="rect">
            <a:avLst/>
          </a:prstGeom>
          <a:noFill/>
        </p:spPr>
        <p:txBody>
          <a:bodyPr wrap="square" rtlCol="0">
            <a:spAutoFit/>
          </a:bodyPr>
          <a:lstStyle/>
          <a:p>
            <a:pPr algn="ctr"/>
            <a:r>
              <a:rPr lang="en-NL" sz="5000" dirty="0">
                <a:latin typeface="Ubuntu" panose="020B0504030602030204" pitchFamily="34" charset="0"/>
              </a:rPr>
              <a:t>Learn more about</a:t>
            </a:r>
            <a:r>
              <a:rPr lang="en-NL" sz="5000" b="1" dirty="0">
                <a:latin typeface="Ubuntu" panose="020B0504030602030204" pitchFamily="34" charset="0"/>
              </a:rPr>
              <a:t> </a:t>
            </a:r>
          </a:p>
          <a:p>
            <a:pPr algn="ctr"/>
            <a:r>
              <a:rPr lang="en-NL" sz="5000" b="1" dirty="0">
                <a:latin typeface="Ubuntu" panose="020B0504030602030204" pitchFamily="34" charset="0"/>
              </a:rPr>
              <a:t>Evidence Based Management </a:t>
            </a:r>
            <a:r>
              <a:rPr lang="en-NL" sz="5000" dirty="0">
                <a:latin typeface="Ubuntu" panose="020B0504030602030204" pitchFamily="34" charset="0"/>
              </a:rPr>
              <a:t>at</a:t>
            </a:r>
          </a:p>
          <a:p>
            <a:pPr algn="ctr"/>
            <a:r>
              <a:rPr lang="en-NL" sz="5000" dirty="0">
                <a:latin typeface="Ubuntu" panose="020B0504030602030204" pitchFamily="34" charset="0"/>
              </a:rPr>
              <a:t>http://scrum.org/EBM</a:t>
            </a:r>
          </a:p>
        </p:txBody>
      </p:sp>
    </p:spTree>
    <p:extLst>
      <p:ext uri="{BB962C8B-B14F-4D97-AF65-F5344CB8AC3E}">
        <p14:creationId xmlns:p14="http://schemas.microsoft.com/office/powerpoint/2010/main" val="1377554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433485" y="173949"/>
            <a:ext cx="6416298" cy="400110"/>
          </a:xfrm>
          <a:prstGeom prst="rect">
            <a:avLst/>
          </a:prstGeom>
          <a:noFill/>
        </p:spPr>
        <p:txBody>
          <a:bodyPr wrap="square" rtlCol="0">
            <a:spAutoFit/>
          </a:bodyPr>
          <a:lstStyle/>
          <a:p>
            <a:pPr algn="ctr"/>
            <a:r>
              <a:rPr lang="en-NL" sz="2000" b="1" dirty="0">
                <a:latin typeface="Ubuntu" panose="020B0504030602030204" pitchFamily="34" charset="0"/>
              </a:rPr>
              <a:t>EBM suggested cheat sheet</a:t>
            </a:r>
            <a:endParaRPr lang="en-NL" sz="2000"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http://scrum.org/EBM</a:t>
            </a:r>
          </a:p>
        </p:txBody>
      </p:sp>
      <p:pic>
        <p:nvPicPr>
          <p:cNvPr id="9" name="Picture 8" descr="A screenshot of a cell phone&#10;&#10;Description automatically generated">
            <a:extLst>
              <a:ext uri="{FF2B5EF4-FFF2-40B4-BE49-F238E27FC236}">
                <a16:creationId xmlns:a16="http://schemas.microsoft.com/office/drawing/2014/main" id="{B9D75A12-8D57-1D4E-AB48-B43CCF0C51EF}"/>
              </a:ext>
            </a:extLst>
          </p:cNvPr>
          <p:cNvPicPr>
            <a:picLocks noChangeAspect="1"/>
          </p:cNvPicPr>
          <p:nvPr/>
        </p:nvPicPr>
        <p:blipFill>
          <a:blip r:embed="rId3"/>
          <a:stretch>
            <a:fillRect/>
          </a:stretch>
        </p:blipFill>
        <p:spPr>
          <a:xfrm>
            <a:off x="160984" y="3468669"/>
            <a:ext cx="3541363" cy="161998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DEED4AB1-FB9F-6540-BB0C-BCEA676A36F3}"/>
              </a:ext>
            </a:extLst>
          </p:cNvPr>
          <p:cNvPicPr>
            <a:picLocks noChangeAspect="1"/>
          </p:cNvPicPr>
          <p:nvPr/>
        </p:nvPicPr>
        <p:blipFill>
          <a:blip r:embed="rId4"/>
          <a:stretch>
            <a:fillRect/>
          </a:stretch>
        </p:blipFill>
        <p:spPr>
          <a:xfrm>
            <a:off x="234481" y="652043"/>
            <a:ext cx="3467866" cy="2738642"/>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AFE0C25F-91C9-5D48-B2A3-7EEADD78195E}"/>
              </a:ext>
            </a:extLst>
          </p:cNvPr>
          <p:cNvPicPr>
            <a:picLocks noChangeAspect="1"/>
          </p:cNvPicPr>
          <p:nvPr/>
        </p:nvPicPr>
        <p:blipFill>
          <a:blip r:embed="rId5"/>
          <a:stretch>
            <a:fillRect/>
          </a:stretch>
        </p:blipFill>
        <p:spPr>
          <a:xfrm>
            <a:off x="3641634" y="652043"/>
            <a:ext cx="3669659" cy="3248182"/>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8860B376-714B-B14D-8396-DA0BFF861E68}"/>
              </a:ext>
            </a:extLst>
          </p:cNvPr>
          <p:cNvPicPr>
            <a:picLocks noChangeAspect="1"/>
          </p:cNvPicPr>
          <p:nvPr/>
        </p:nvPicPr>
        <p:blipFill>
          <a:blip r:embed="rId6"/>
          <a:stretch>
            <a:fillRect/>
          </a:stretch>
        </p:blipFill>
        <p:spPr>
          <a:xfrm>
            <a:off x="3671351" y="3943357"/>
            <a:ext cx="3628531" cy="810090"/>
          </a:xfrm>
          <a:prstGeom prst="rect">
            <a:avLst/>
          </a:prstGeom>
        </p:spPr>
      </p:pic>
    </p:spTree>
    <p:extLst>
      <p:ext uri="{BB962C8B-B14F-4D97-AF65-F5344CB8AC3E}">
        <p14:creationId xmlns:p14="http://schemas.microsoft.com/office/powerpoint/2010/main" val="34527768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grpSp>
        <p:nvGrpSpPr>
          <p:cNvPr id="3" name="Group 2">
            <a:extLst>
              <a:ext uri="{FF2B5EF4-FFF2-40B4-BE49-F238E27FC236}">
                <a16:creationId xmlns:a16="http://schemas.microsoft.com/office/drawing/2014/main" id="{A4B1E5EE-4214-2641-9792-B49918F1B822}"/>
              </a:ext>
            </a:extLst>
          </p:cNvPr>
          <p:cNvGrpSpPr/>
          <p:nvPr/>
        </p:nvGrpSpPr>
        <p:grpSpPr>
          <a:xfrm>
            <a:off x="394567" y="1487920"/>
            <a:ext cx="8604506" cy="2181674"/>
            <a:chOff x="394567" y="1604155"/>
            <a:chExt cx="8604506" cy="2181674"/>
          </a:xfrm>
        </p:grpSpPr>
        <p:sp>
          <p:nvSpPr>
            <p:cNvPr id="14" name="TextBox 13">
              <a:extLst>
                <a:ext uri="{FF2B5EF4-FFF2-40B4-BE49-F238E27FC236}">
                  <a16:creationId xmlns:a16="http://schemas.microsoft.com/office/drawing/2014/main" id="{89D91C47-04B8-0743-AE33-CB32FB353B50}"/>
                </a:ext>
              </a:extLst>
            </p:cNvPr>
            <p:cNvSpPr txBox="1"/>
            <p:nvPr/>
          </p:nvSpPr>
          <p:spPr>
            <a:xfrm>
              <a:off x="394567" y="1604155"/>
              <a:ext cx="6770540" cy="1323439"/>
            </a:xfrm>
            <a:prstGeom prst="rect">
              <a:avLst/>
            </a:prstGeom>
            <a:noFill/>
          </p:spPr>
          <p:txBody>
            <a:bodyPr wrap="square" rtlCol="0">
              <a:spAutoFit/>
            </a:bodyPr>
            <a:lstStyle/>
            <a:p>
              <a:pPr algn="ctr"/>
              <a:r>
                <a:rPr lang="en-NL" sz="8000" dirty="0">
                  <a:latin typeface="Marvel" pitchFamily="2" charset="0"/>
                </a:rPr>
                <a:t>ABILITY TO </a:t>
              </a:r>
            </a:p>
          </p:txBody>
        </p:sp>
        <p:sp>
          <p:nvSpPr>
            <p:cNvPr id="7" name="TextBox 6">
              <a:extLst>
                <a:ext uri="{FF2B5EF4-FFF2-40B4-BE49-F238E27FC236}">
                  <a16:creationId xmlns:a16="http://schemas.microsoft.com/office/drawing/2014/main" id="{15BBDDCE-EBBD-D74C-937F-BA4A04557A38}"/>
                </a:ext>
              </a:extLst>
            </p:cNvPr>
            <p:cNvSpPr txBox="1"/>
            <p:nvPr/>
          </p:nvSpPr>
          <p:spPr>
            <a:xfrm>
              <a:off x="2228533" y="2396953"/>
              <a:ext cx="6770540" cy="1323439"/>
            </a:xfrm>
            <a:prstGeom prst="rect">
              <a:avLst/>
            </a:prstGeom>
            <a:noFill/>
          </p:spPr>
          <p:txBody>
            <a:bodyPr wrap="square" rtlCol="0">
              <a:spAutoFit/>
            </a:bodyPr>
            <a:lstStyle/>
            <a:p>
              <a:r>
                <a:rPr lang="en-NL" sz="8000" dirty="0">
                  <a:latin typeface="Marvel" pitchFamily="2" charset="0"/>
                </a:rPr>
                <a:t>INNOVATE</a:t>
              </a:r>
            </a:p>
          </p:txBody>
        </p:sp>
        <p:sp>
          <p:nvSpPr>
            <p:cNvPr id="8" name="TextBox 7">
              <a:extLst>
                <a:ext uri="{FF2B5EF4-FFF2-40B4-BE49-F238E27FC236}">
                  <a16:creationId xmlns:a16="http://schemas.microsoft.com/office/drawing/2014/main" id="{D31B753E-9424-544C-9E20-8CA17090EE73}"/>
                </a:ext>
              </a:extLst>
            </p:cNvPr>
            <p:cNvSpPr txBox="1"/>
            <p:nvPr/>
          </p:nvSpPr>
          <p:spPr>
            <a:xfrm>
              <a:off x="1931029" y="3385719"/>
              <a:ext cx="3697615"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ability of a product development organization to </a:t>
              </a:r>
            </a:p>
            <a:p>
              <a:r>
                <a:rPr lang="en-GB" sz="1000" dirty="0">
                  <a:solidFill>
                    <a:schemeClr val="bg1">
                      <a:lumMod val="50000"/>
                    </a:schemeClr>
                  </a:solidFill>
                  <a:latin typeface="Ubuntu" panose="020B0504030602030204" pitchFamily="34" charset="0"/>
                </a:rPr>
                <a:t>deliver new capabilities that might better meet customer needs</a:t>
              </a:r>
              <a:endParaRPr lang="en-NL" sz="1000" dirty="0">
                <a:solidFill>
                  <a:schemeClr val="bg1">
                    <a:lumMod val="50000"/>
                  </a:schemeClr>
                </a:solidFill>
                <a:latin typeface="Ubuntu" panose="020B0504030602030204" pitchFamily="34" charset="0"/>
              </a:endParaRPr>
            </a:p>
          </p:txBody>
        </p:sp>
      </p:gr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804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Rectangle 4">
            <a:extLst>
              <a:ext uri="{FF2B5EF4-FFF2-40B4-BE49-F238E27FC236}">
                <a16:creationId xmlns:a16="http://schemas.microsoft.com/office/drawing/2014/main" id="{1F46A24F-F843-6F43-B798-8E0A66AEBE9A}"/>
              </a:ext>
            </a:extLst>
          </p:cNvPr>
          <p:cNvSpPr/>
          <p:nvPr/>
        </p:nvSpPr>
        <p:spPr>
          <a:xfrm>
            <a:off x="654576" y="629685"/>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1154265" y="1964111"/>
            <a:ext cx="5451371" cy="1323439"/>
          </a:xfrm>
          <a:prstGeom prst="rect">
            <a:avLst/>
          </a:prstGeom>
          <a:noFill/>
        </p:spPr>
        <p:txBody>
          <a:bodyPr wrap="square" rtlCol="0">
            <a:spAutoFit/>
          </a:bodyPr>
          <a:lstStyle/>
          <a:p>
            <a:pPr algn="ctr"/>
            <a:r>
              <a:rPr lang="en-NL" sz="8000" dirty="0">
                <a:latin typeface="Marvel" pitchFamily="2" charset="0"/>
              </a:rPr>
              <a:t>UNREALIZED VALUE</a:t>
            </a:r>
          </a:p>
        </p:txBody>
      </p:sp>
      <p:sp>
        <p:nvSpPr>
          <p:cNvPr id="8" name="TextBox 7">
            <a:extLst>
              <a:ext uri="{FF2B5EF4-FFF2-40B4-BE49-F238E27FC236}">
                <a16:creationId xmlns:a16="http://schemas.microsoft.com/office/drawing/2014/main" id="{ED283D89-81C5-A942-931B-F37B88051625}"/>
              </a:ext>
            </a:extLst>
          </p:cNvPr>
          <p:cNvSpPr txBox="1"/>
          <p:nvPr/>
        </p:nvSpPr>
        <p:spPr>
          <a:xfrm>
            <a:off x="1569862" y="2992265"/>
            <a:ext cx="4620176"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Suggests the potential future value that could be realized </a:t>
            </a:r>
          </a:p>
          <a:p>
            <a:pPr algn="ctr"/>
            <a:r>
              <a:rPr lang="en-GB" sz="1000" dirty="0">
                <a:solidFill>
                  <a:schemeClr val="bg1">
                    <a:lumMod val="50000"/>
                  </a:schemeClr>
                </a:solidFill>
                <a:latin typeface="Ubuntu" panose="020B0504030602030204" pitchFamily="34" charset="0"/>
              </a:rPr>
              <a:t>if the organization could perfectly meet the needs of all potential customers</a:t>
            </a:r>
            <a:endParaRPr lang="en-NL" sz="1000" dirty="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631893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TotalTime>
  <Words>611</Words>
  <Application>Microsoft Macintosh PowerPoint</Application>
  <PresentationFormat>Custom</PresentationFormat>
  <Paragraphs>80</Paragraphs>
  <Slides>64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Ubuntu Light</vt:lpstr>
      <vt:lpstr>Calibri Light</vt:lpstr>
      <vt:lpstr>Ubuntu</vt:lpstr>
      <vt:lpstr>Marvel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229</cp:revision>
  <dcterms:created xsi:type="dcterms:W3CDTF">2020-03-02T18:23:14Z</dcterms:created>
  <dcterms:modified xsi:type="dcterms:W3CDTF">2020-07-09T07:19:50Z</dcterms:modified>
</cp:coreProperties>
</file>